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96" r:id="rId1"/>
  </p:sldMasterIdLst>
  <p:sldIdLst>
    <p:sldId id="265" r:id="rId2"/>
    <p:sldId id="269" r:id="rId3"/>
    <p:sldId id="270" r:id="rId4"/>
    <p:sldId id="272" r:id="rId5"/>
    <p:sldId id="274" r:id="rId6"/>
    <p:sldId id="273" r:id="rId7"/>
    <p:sldId id="271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99FFCC"/>
    <a:srgbClr val="FF66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 autoAdjust="0"/>
  </p:normalViewPr>
  <p:slideViewPr>
    <p:cSldViewPr snapToGrid="0">
      <p:cViewPr varScale="1">
        <p:scale>
          <a:sx n="115" d="100"/>
          <a:sy n="115" d="100"/>
        </p:scale>
        <p:origin x="153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ru-RU" alt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alt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BE61759-155B-48FF-B7AF-44ACAD92A0D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968A5-9646-4113-A263-EC92FAFECF50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36779-F791-429A-BBCD-51697B1A3C4B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2DC205C-9D03-45AF-8461-D7542176352F}" type="slidenum">
              <a:rPr lang="ru-RU" altLang="en-US" smtClean="0"/>
              <a:pPr/>
              <a:t>‹#›</a:t>
            </a:fld>
            <a:endParaRPr lang="ru-RU" alt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alt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4BA96F8-6F3F-4263-BBBE-2B1DC3F801C7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934DE-18E4-4551-A564-D3E8D47993FB}" type="slidenum">
              <a:rPr lang="ru-RU" altLang="en-US" smtClean="0"/>
              <a:pPr/>
              <a:t>‹#›</a:t>
            </a:fld>
            <a:endParaRPr lang="ru-RU" alt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D0A9E-A8F5-4ABC-8BA7-63725C6EC73C}" type="slidenum">
              <a:rPr lang="ru-RU" altLang="en-US" smtClean="0"/>
              <a:pPr/>
              <a:t>‹#›</a:t>
            </a:fld>
            <a:endParaRPr lang="ru-RU" alt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A3454B-D5BC-4018-94F3-64B6D6C7E758}" type="slidenum">
              <a:rPr lang="ru-RU" altLang="en-US" smtClean="0"/>
              <a:pPr/>
              <a:t>‹#›</a:t>
            </a:fld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77D38-DD21-45FB-93AA-3DB3B99B06D6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ru-RU" alt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6D881FD-00B3-4D2D-A1C8-0D7D6721324B}" type="slidenum">
              <a:rPr lang="ru-RU" altLang="en-US" smtClean="0"/>
              <a:pPr/>
              <a:t>‹#›</a:t>
            </a:fld>
            <a:endParaRPr lang="ru-RU" alt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ru-RU" alt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6BB2BE-F908-4B3B-A6BB-EEA1EBBDA84C}" type="slidenum">
              <a:rPr lang="ru-RU" altLang="en-US" smtClean="0"/>
              <a:pPr/>
              <a:t>‹#›</a:t>
            </a:fld>
            <a:endParaRPr lang="ru-RU" alt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alt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6512DE0-0734-463D-817C-EB653922B3F6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9826" y="1"/>
            <a:ext cx="2206640" cy="115561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21471" y="1155617"/>
            <a:ext cx="7739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Атестація робочих місць за умовами праці та етапи її проведення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341194" y="1555727"/>
            <a:ext cx="8121535" cy="4994702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</a:pPr>
            <a:r>
              <a:rPr lang="uk-UA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Атестація робочих місць за умовами праці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проводиться у роботодавців, в яких</a:t>
            </a:r>
            <a:r>
              <a:rPr lang="uk-UA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технологічний </a:t>
            </a: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процес, використовуване обладнання, сировина та матеріали є потенційними джерелами шкідливих і небезпечних виробничих факторів, що можуть несприятливо впливати на стан здоров’я працюючих, а також на їхніх нащадків як тепер, так і в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майбутньому.</a:t>
            </a:r>
            <a:endParaRPr lang="en-US" sz="11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uk-UA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Основні нормативно-правові акти: 1)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Порядок </a:t>
            </a: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проведення атестації робочих місць за умовами праці, затверджений постановою Кабінету Міністрів України від 01.08.1992 №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442; 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2)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постанова Мінпраці та Головного санітарного лікаря України від 01.09.1992 № 41 «</a:t>
            </a: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Методичні рекомендації для проведення атестації робочих місць за умовами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праці»; 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3)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Перелік </a:t>
            </a: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виробництв, цехів, професій і посад із шкідливими умовами праці, робота в яких дає право на скорочену тривалість робочого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тижня, затверджений </a:t>
            </a: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постановою Кабінету Міністрів України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від </a:t>
            </a: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21.02.2001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№ 163; 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1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4)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Списки </a:t>
            </a: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виробництв, робіт, цехів, професій і посад, зайнятість працівників в яких дає право на щорічні додаткові відпустки за роботу із шкідливими і важкими умовами праці та за особливий характер праці,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затверджені </a:t>
            </a: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постановою Кабінету Міністрів України від 17.11.1997 №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1290; 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</a:t>
            </a:r>
            <a:r>
              <a:rPr lang="uk-UA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5)</a:t>
            </a:r>
            <a:r>
              <a:rPr lang="uk-UA" sz="11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Показники та критерії умов праці, за якими надаватимуться щорічні додаткові відпустки працівникам, зайнятих на роботах пов’язаних з негативним впливом на здоров’я шкідливих виробничих факторів,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затверджені </a:t>
            </a: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наказом Міністерства охорони здоров’я та Міністерства праці та соціальної політики України від 31.12.1997 року </a:t>
            </a:r>
            <a:r>
              <a:rPr lang="en-US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11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№ </a:t>
            </a: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383/55, зареєстрованим в Міністерстві юстиції України 28.01.1998 №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50/2490;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1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</a:t>
            </a:r>
            <a:r>
              <a:rPr lang="en-US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6</a:t>
            </a:r>
            <a:r>
              <a:rPr lang="uk-UA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Порядок </a:t>
            </a: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застосування Списків виробництв, робіт, цехів, професій і посад, зайнятість працівників в яких дає право на щорічні додаткові відпустки за роботу із шкідливими і важкими умовами праці та за особливий характер праці,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затверджений </a:t>
            </a: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наказом Міністерства праці та соціальної політики України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від </a:t>
            </a: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30.01.1998 № 16 та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зареєстрований </a:t>
            </a: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в Міністерстві юстиції України 30.01.1998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за </a:t>
            </a: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№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57/2497;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</a:t>
            </a:r>
            <a:r>
              <a:rPr lang="en-US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uk-UA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Порядок </a:t>
            </a: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застосування Списків № 1 і № 2 виробництв, робіт,</a:t>
            </a:r>
            <a:b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професій, посад і показників при обчисленні стажу роботи, що дає право на пенсію за віком на пільгових умовах,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затверджений </a:t>
            </a: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наказом Міністерства праці та соціальної політики України від 18.11.2005 № 383,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зареєстрованим </a:t>
            </a: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в Міністерстві юстиції України 01.12.2005 за №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1451/11731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</a:t>
            </a:r>
            <a:r>
              <a:rPr lang="uk-UA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8) </a:t>
            </a:r>
            <a:r>
              <a:rPr lang="uk-UA" sz="11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Державн</a:t>
            </a:r>
            <a:r>
              <a:rPr lang="en-US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санітарні норми </a:t>
            </a:r>
            <a:r>
              <a:rPr lang="uk-UA" sz="1100" dirty="0">
                <a:latin typeface="Calibri" panose="020F0502020204030204" pitchFamily="34" charset="0"/>
                <a:cs typeface="Calibri" panose="020F0502020204030204" pitchFamily="34" charset="0"/>
              </a:rPr>
              <a:t>та правила «Гігієнічна класифікація праці за показниками шкідливості та небезпечності факторів виробничого середовища, важкості та напруженості трудового процесу», затвердженими наказом Міністерства охорони здоров’я України від 08.04.2014 № 248 та зареєстрованим в Міністерстві юстиції України 06.05.2014 за № 472/25249</a:t>
            </a:r>
            <a:endParaRPr lang="uk-UA" sz="11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</a:pPr>
            <a:endParaRPr lang="uk-UA" sz="11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</a:t>
            </a:r>
            <a:endParaRPr lang="uk-UA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97564"/>
            <a:ext cx="7467600" cy="556593"/>
          </a:xfrm>
        </p:spPr>
        <p:txBody>
          <a:bodyPr>
            <a:normAutofit/>
          </a:bodyPr>
          <a:lstStyle/>
          <a:p>
            <a:pPr algn="ctr"/>
            <a:r>
              <a:rPr lang="uk-UA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Етапи проведення атестації робочих місць за умовами праці</a:t>
            </a:r>
            <a:endParaRPr lang="uk-UA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sz="quarter" idx="1"/>
          </p:nvPr>
        </p:nvSpPr>
        <p:spPr bwMode="auto">
          <a:xfrm>
            <a:off x="516835" y="1013665"/>
            <a:ext cx="8229600" cy="447814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1)</a:t>
            </a:r>
            <a:r>
              <a: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установлення факторів і причин виникнення несприятливих умов праці; </a:t>
            </a:r>
            <a:endParaRPr kumimoji="0" lang="en-US" altLang="uk-UA" sz="1600" b="0" i="0" u="none" strike="noStrike" cap="none" normalizeH="0" baseline="0" dirty="0" smtClean="0">
              <a:ln>
                <a:noFill/>
              </a:ln>
              <a:solidFill>
                <a:srgbClr val="212529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</a:t>
            </a:r>
            <a:r>
              <a: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санітарно-гігієнічне   дослідження    факторів    виробничого середовища, важкості й напруженості трудового процесу на  робочому </a:t>
            </a:r>
            <a:br>
              <a: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місці;  </a:t>
            </a:r>
            <a:endParaRPr kumimoji="0" lang="en-US" altLang="uk-UA" sz="1600" b="0" i="0" u="none" strike="noStrike" cap="none" normalizeH="0" baseline="0" dirty="0" smtClean="0">
              <a:ln>
                <a:noFill/>
              </a:ln>
              <a:solidFill>
                <a:srgbClr val="212529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3)</a:t>
            </a:r>
            <a:r>
              <a: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комплексну оцінку факторів виробничого середовища і характеру праці на відповідальність їхніх характеристик  стандартам  безпеки </a:t>
            </a:r>
            <a:br>
              <a: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праці, будівельним та санітарним нормам і правилам; </a:t>
            </a:r>
            <a:endParaRPr kumimoji="0" lang="en-US" altLang="uk-UA" sz="1600" b="0" i="0" u="none" strike="noStrike" cap="none" normalizeH="0" baseline="0" dirty="0" smtClean="0">
              <a:ln>
                <a:noFill/>
              </a:ln>
              <a:solidFill>
                <a:srgbClr val="212529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uk-UA" sz="1600" b="1" dirty="0" smtClean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4) </a:t>
            </a:r>
            <a:r>
              <a: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установлення ступеня шкідливості й небезпечності праці та  її </a:t>
            </a:r>
            <a:br>
              <a: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характеру за гігієнічною класифікацією; </a:t>
            </a:r>
            <a:endParaRPr kumimoji="0" lang="en-US" altLang="uk-UA" sz="1600" b="0" i="0" u="none" strike="noStrike" cap="none" normalizeH="0" baseline="0" dirty="0" smtClean="0">
              <a:ln>
                <a:noFill/>
              </a:ln>
              <a:solidFill>
                <a:srgbClr val="212529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uk-UA" sz="1600" b="1" dirty="0" smtClean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5) </a:t>
            </a:r>
            <a:r>
              <a: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обґрунтування  віднесення  робочого  місця  до  категорії  із шкідливими  (особливо  шкідливими),  важкими  (особливо   важкими) </a:t>
            </a:r>
            <a:br>
              <a: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умовами праці; </a:t>
            </a:r>
            <a:endParaRPr kumimoji="0" lang="en-US" altLang="uk-UA" sz="1600" b="0" i="0" u="none" strike="noStrike" cap="none" normalizeH="0" baseline="0" dirty="0" smtClean="0">
              <a:ln>
                <a:noFill/>
              </a:ln>
              <a:solidFill>
                <a:srgbClr val="212529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uk-UA" sz="1600" b="1" dirty="0" smtClean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6) </a:t>
            </a:r>
            <a:r>
              <a: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визначення  (підтвердження) права  працівників  на пільгове пенсійне забезпечення за роботу у несприятливих умовах; </a:t>
            </a:r>
            <a:endParaRPr kumimoji="0" lang="en-US" altLang="uk-UA" sz="1600" b="0" i="0" u="none" strike="noStrike" cap="none" normalizeH="0" baseline="0" dirty="0" smtClean="0">
              <a:ln>
                <a:noFill/>
              </a:ln>
              <a:solidFill>
                <a:srgbClr val="212529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uk-UA" sz="1600" b="1" dirty="0" smtClean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7) </a:t>
            </a:r>
            <a:r>
              <a: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складання переліку робочих  місць,  виробництв,  професій  та посад з пільговим пенсійним забезпеченням працівників; </a:t>
            </a:r>
            <a:endParaRPr kumimoji="0" lang="en-US" altLang="uk-UA" sz="1600" b="0" i="0" u="none" strike="noStrike" cap="none" normalizeH="0" baseline="0" dirty="0" smtClean="0">
              <a:ln>
                <a:noFill/>
              </a:ln>
              <a:solidFill>
                <a:srgbClr val="212529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uk-UA" sz="1600" b="1" dirty="0" smtClean="0">
                <a:solidFill>
                  <a:srgbClr val="21252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8) </a:t>
            </a:r>
            <a:r>
              <a:rPr kumimoji="0" lang="uk-UA" altLang="uk-UA" sz="16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аналіз  реалізації  технічних  і   організаційних    заходів, спрямованих на оптимізацію  рівня  гігієни,  характеру  і  безпеки праці. </a:t>
            </a:r>
            <a:endParaRPr kumimoji="0" lang="uk-UA" alt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028" y="0"/>
            <a:ext cx="1586438" cy="8308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2527" y="146649"/>
            <a:ext cx="8324491" cy="6581955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791570" y="1016758"/>
            <a:ext cx="719237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cs typeface="Calibri" panose="020F0502020204030204" pitchFamily="34" charset="0"/>
              </a:rPr>
              <a:t>Гігієнічна оцінка умов праці, залучення лабораторії для проведення атестації</a:t>
            </a:r>
            <a:endParaRPr lang="en-US" b="1" dirty="0" smtClean="0">
              <a:cs typeface="Calibri" panose="020F0502020204030204" pitchFamily="34" charset="0"/>
            </a:endParaRPr>
          </a:p>
          <a:p>
            <a:pPr algn="ctr"/>
            <a:endParaRPr lang="en-US" dirty="0">
              <a:cs typeface="Calibri" panose="020F0502020204030204" pitchFamily="34" charset="0"/>
            </a:endParaRPr>
          </a:p>
          <a:p>
            <a:pPr algn="just"/>
            <a:r>
              <a:rPr lang="uk-UA" sz="1600" dirty="0"/>
              <a:t>Лабораторії потрібні для проведення лабораторно-інструментальних досліджень умов праці та потрібні для визначення параметрів виробничого середовища (мікроклімат, атмосферний тиск, важкість, напруженість, хімічні фактори на робочому місці, тощо). </a:t>
            </a:r>
            <a:endParaRPr lang="en-US" sz="1600" dirty="0" smtClean="0"/>
          </a:p>
          <a:p>
            <a:pPr algn="just"/>
            <a:r>
              <a:rPr lang="uk-UA" sz="1600" dirty="0" smtClean="0"/>
              <a:t>Лабораторії є різні, для атестації робочих місць лабораторія має бути атестованою та внесеною до </a:t>
            </a:r>
            <a:r>
              <a:rPr lang="uk-UA" sz="1600" b="1" dirty="0" smtClean="0"/>
              <a:t>Переліку атестованих лабораторій </a:t>
            </a:r>
            <a:r>
              <a:rPr lang="uk-UA" sz="1600" dirty="0" smtClean="0"/>
              <a:t>відповідно до Порядку </a:t>
            </a:r>
            <a:r>
              <a:rPr lang="uk-UA" sz="1600" dirty="0"/>
              <a:t>атестації лабораторій на проведення гігієнічних досліджень факторів виробничого середовища і трудового процесу, затвердженого наказом Міністерства соціальної політики України, Міністерства охорони здоров’я України </a:t>
            </a:r>
            <a:r>
              <a:rPr lang="uk-UA" sz="1600" dirty="0" smtClean="0"/>
              <a:t>від </a:t>
            </a:r>
            <a:r>
              <a:rPr lang="uk-UA" sz="1600" dirty="0"/>
              <a:t>29.05.2018 № 784/1012, зареєстрованим в Міністерстві юстиції України 03.08.2018 за № </a:t>
            </a:r>
            <a:r>
              <a:rPr lang="uk-UA" sz="1600" dirty="0" smtClean="0"/>
              <a:t>905/32357.</a:t>
            </a:r>
            <a:endParaRPr lang="uk-UA" sz="1600" dirty="0"/>
          </a:p>
          <a:p>
            <a:pPr algn="just"/>
            <a:endParaRPr lang="uk-UA" dirty="0">
              <a:cs typeface="Calibri" panose="020F050202020403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028" y="0"/>
            <a:ext cx="1586438" cy="83081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2886" y="4402611"/>
            <a:ext cx="3778821" cy="1813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2527" y="146649"/>
            <a:ext cx="8324491" cy="6581955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791570" y="1016758"/>
            <a:ext cx="719237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cs typeface="Calibri" panose="020F0502020204030204" pitchFamily="34" charset="0"/>
              </a:rPr>
              <a:t>Проблемні питання при заповненні карти умов праці</a:t>
            </a:r>
            <a:endParaRPr lang="en-US" dirty="0">
              <a:cs typeface="Calibri" panose="020F0502020204030204" pitchFamily="34" charset="0"/>
            </a:endParaRPr>
          </a:p>
          <a:p>
            <a:pPr marL="342900" indent="-342900" algn="just">
              <a:buAutoNum type="arabicPeriod"/>
            </a:pPr>
            <a:r>
              <a:rPr lang="uk-UA" sz="1600" dirty="0" smtClean="0"/>
              <a:t>Чи слід застосовувати </a:t>
            </a:r>
            <a:r>
              <a:rPr lang="ru-RU" sz="1600" b="1" dirty="0" err="1" smtClean="0"/>
              <a:t>Інструкцію</a:t>
            </a:r>
            <a:r>
              <a:rPr lang="ru-RU" sz="1600" dirty="0"/>
              <a:t>  </a:t>
            </a:r>
            <a:r>
              <a:rPr lang="ru-RU" sz="1600" dirty="0" smtClean="0"/>
              <a:t>по </a:t>
            </a:r>
            <a:r>
              <a:rPr lang="ru-RU" sz="1600" dirty="0" err="1" smtClean="0"/>
              <a:t>заповненню</a:t>
            </a:r>
            <a:r>
              <a:rPr lang="ru-RU" sz="1600" dirty="0"/>
              <a:t> </a:t>
            </a:r>
            <a:r>
              <a:rPr lang="ru-RU" sz="1600" b="1" dirty="0" err="1"/>
              <a:t>Карти</a:t>
            </a:r>
            <a:r>
              <a:rPr lang="ru-RU" sz="1600" b="1" dirty="0"/>
              <a:t> умов </a:t>
            </a:r>
            <a:r>
              <a:rPr lang="ru-RU" sz="1600" b="1" dirty="0" err="1"/>
              <a:t>праці</a:t>
            </a:r>
            <a:r>
              <a:rPr lang="ru-RU" sz="1600" dirty="0"/>
              <a:t> при </a:t>
            </a:r>
            <a:r>
              <a:rPr lang="ru-RU" sz="1600" dirty="0" err="1"/>
              <a:t>проведенні</a:t>
            </a:r>
            <a:r>
              <a:rPr lang="ru-RU" sz="1600" dirty="0"/>
              <a:t> </a:t>
            </a:r>
            <a:r>
              <a:rPr lang="ru-RU" sz="1600" dirty="0" err="1"/>
              <a:t>атестації</a:t>
            </a:r>
            <a:r>
              <a:rPr lang="ru-RU" sz="1600" dirty="0"/>
              <a:t> </a:t>
            </a:r>
            <a:r>
              <a:rPr lang="ru-RU" sz="1600" dirty="0" err="1"/>
              <a:t>робочих</a:t>
            </a:r>
            <a:r>
              <a:rPr lang="ru-RU" sz="1600" dirty="0"/>
              <a:t> </a:t>
            </a:r>
            <a:r>
              <a:rPr lang="ru-RU" sz="1600" dirty="0" err="1" smtClean="0"/>
              <a:t>місць</a:t>
            </a:r>
            <a:r>
              <a:rPr lang="ru-RU" sz="1600" dirty="0" smtClean="0"/>
              <a:t>, </a:t>
            </a:r>
            <a:r>
              <a:rPr lang="ru-RU" sz="1600" dirty="0" err="1" smtClean="0"/>
              <a:t>затвердженою</a:t>
            </a:r>
            <a:r>
              <a:rPr lang="ru-RU" sz="1600" dirty="0" smtClean="0"/>
              <a:t> наказом </a:t>
            </a:r>
            <a:r>
              <a:rPr lang="ru-RU" sz="1600" dirty="0" err="1" smtClean="0"/>
              <a:t>Мінпраці</a:t>
            </a:r>
            <a:r>
              <a:rPr lang="ru-RU" sz="1600" dirty="0" smtClean="0"/>
              <a:t> та МОЗ № </a:t>
            </a:r>
            <a:r>
              <a:rPr lang="ru-RU" sz="1600" dirty="0"/>
              <a:t>06-41-48 від </a:t>
            </a:r>
            <a:r>
              <a:rPr lang="ru-RU" sz="1600" dirty="0" smtClean="0"/>
              <a:t>22.03.1993 ? </a:t>
            </a:r>
          </a:p>
          <a:p>
            <a:pPr algn="just"/>
            <a:endParaRPr lang="ru-RU" sz="1600" dirty="0"/>
          </a:p>
          <a:p>
            <a:pPr algn="just"/>
            <a:r>
              <a:rPr lang="ru-RU" sz="1600" b="1" dirty="0" smtClean="0"/>
              <a:t>       Так</a:t>
            </a:r>
            <a:r>
              <a:rPr lang="ru-RU" sz="1600" dirty="0" smtClean="0"/>
              <a:t>,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в </a:t>
            </a:r>
            <a:r>
              <a:rPr lang="ru-RU" sz="1600" dirty="0" err="1" smtClean="0"/>
              <a:t>атестаційної</a:t>
            </a:r>
            <a:r>
              <a:rPr lang="ru-RU" sz="1600" dirty="0" smtClean="0"/>
              <a:t> комісії </a:t>
            </a:r>
            <a:r>
              <a:rPr lang="ru-RU" sz="1600" dirty="0" err="1" smtClean="0"/>
              <a:t>виникають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труднощі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проведенні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атестації</a:t>
            </a:r>
            <a:r>
              <a:rPr lang="ru-RU" sz="1600" dirty="0" smtClean="0"/>
              <a:t>. </a:t>
            </a:r>
            <a:r>
              <a:rPr lang="ru-RU" sz="1600" dirty="0" err="1" smtClean="0"/>
              <a:t>Застосування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інструкції</a:t>
            </a:r>
            <a:r>
              <a:rPr lang="ru-RU" sz="1600" dirty="0" smtClean="0"/>
              <a:t> не </a:t>
            </a:r>
            <a:r>
              <a:rPr lang="ru-RU" sz="1600" dirty="0" err="1" smtClean="0"/>
              <a:t>повино</a:t>
            </a:r>
            <a:r>
              <a:rPr lang="ru-RU" sz="1600" dirty="0" smtClean="0"/>
              <a:t> </a:t>
            </a:r>
            <a:r>
              <a:rPr lang="ru-RU" sz="1600" dirty="0" err="1" smtClean="0"/>
              <a:t>суперечити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меті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атестації</a:t>
            </a:r>
            <a:r>
              <a:rPr lang="ru-RU" sz="1600" dirty="0" smtClean="0"/>
              <a:t>, </a:t>
            </a:r>
            <a:r>
              <a:rPr lang="ru-RU" sz="1600" dirty="0" err="1" smtClean="0"/>
              <a:t>зокрема</a:t>
            </a:r>
            <a:r>
              <a:rPr lang="ru-RU" sz="1600" dirty="0" smtClean="0"/>
              <a:t> </a:t>
            </a:r>
            <a:r>
              <a:rPr lang="ru-RU" sz="1600" dirty="0" err="1" smtClean="0"/>
              <a:t>щодо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робочих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місць</a:t>
            </a:r>
            <a:r>
              <a:rPr lang="ru-RU" sz="1600" dirty="0" smtClean="0"/>
              <a:t> працівників, </a:t>
            </a:r>
            <a:r>
              <a:rPr lang="ru-RU" sz="1600" dirty="0" err="1" smtClean="0"/>
              <a:t>визначених</a:t>
            </a:r>
            <a:r>
              <a:rPr lang="ru-RU" sz="1600" dirty="0" smtClean="0"/>
              <a:t> у </a:t>
            </a:r>
            <a:r>
              <a:rPr lang="ru-RU" sz="1600" dirty="0" err="1" smtClean="0"/>
              <a:t>відповідних</a:t>
            </a:r>
            <a:r>
              <a:rPr lang="ru-RU" sz="1600" dirty="0" smtClean="0"/>
              <a:t> Списка (</a:t>
            </a:r>
            <a:r>
              <a:rPr lang="ru-RU" sz="1600" dirty="0" err="1" smtClean="0"/>
              <a:t>додаткова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відпустка</a:t>
            </a:r>
            <a:r>
              <a:rPr lang="ru-RU" sz="1600" dirty="0" smtClean="0"/>
              <a:t> за </a:t>
            </a:r>
            <a:r>
              <a:rPr lang="ru-RU" sz="1600" dirty="0" err="1" smtClean="0"/>
              <a:t>шкідливі</a:t>
            </a:r>
            <a:r>
              <a:rPr lang="ru-RU" sz="1600" dirty="0" smtClean="0"/>
              <a:t> </a:t>
            </a:r>
            <a:r>
              <a:rPr lang="ru-RU" sz="1600" dirty="0" err="1" smtClean="0"/>
              <a:t>умови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праці</a:t>
            </a:r>
            <a:r>
              <a:rPr lang="ru-RU" sz="1600" dirty="0" smtClean="0"/>
              <a:t>, </a:t>
            </a:r>
            <a:r>
              <a:rPr lang="ru-RU" sz="1600" dirty="0" err="1" smtClean="0"/>
              <a:t>пенсія</a:t>
            </a:r>
            <a:r>
              <a:rPr lang="ru-RU" sz="1600" dirty="0" smtClean="0"/>
              <a:t> за </a:t>
            </a:r>
            <a:r>
              <a:rPr lang="ru-RU" sz="1600" dirty="0" err="1" smtClean="0"/>
              <a:t>віком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пільгових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умовах</a:t>
            </a:r>
            <a:r>
              <a:rPr lang="ru-RU" sz="1600" dirty="0" smtClean="0"/>
              <a:t>,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).</a:t>
            </a:r>
          </a:p>
          <a:p>
            <a:pPr algn="just"/>
            <a:r>
              <a:rPr lang="ru-RU" sz="1600" b="1" dirty="0" smtClean="0"/>
              <a:t> 2. 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слід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використовувати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застарілі</a:t>
            </a:r>
            <a:r>
              <a:rPr lang="ru-RU" sz="1600" dirty="0" smtClean="0"/>
              <a:t> </a:t>
            </a:r>
            <a:r>
              <a:rPr lang="ru-RU" sz="1600" dirty="0" err="1" smtClean="0"/>
              <a:t>спільні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роз’яснення</a:t>
            </a:r>
            <a:r>
              <a:rPr lang="ru-RU" sz="1600" dirty="0" smtClean="0"/>
              <a:t> МОЗ та </a:t>
            </a:r>
            <a:r>
              <a:rPr lang="ru-RU" sz="1600" dirty="0" err="1" smtClean="0"/>
              <a:t>Мінпраці</a:t>
            </a: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dirty="0" smtClean="0"/>
              <a:t>від 22.03.1993 за № 06-960 та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 ? </a:t>
            </a:r>
          </a:p>
          <a:p>
            <a:pPr algn="just"/>
            <a:endParaRPr lang="ru-RU" sz="1600" b="1" dirty="0"/>
          </a:p>
          <a:p>
            <a:pPr algn="just"/>
            <a:r>
              <a:rPr lang="ru-RU" sz="1600" b="1" dirty="0" smtClean="0"/>
              <a:t>       </a:t>
            </a:r>
            <a:r>
              <a:rPr lang="ru-RU" sz="1600" b="1" dirty="0" err="1" smtClean="0"/>
              <a:t>Ні</a:t>
            </a:r>
            <a:r>
              <a:rPr lang="ru-RU" sz="1600" dirty="0" smtClean="0"/>
              <a:t>, зазначені </a:t>
            </a:r>
            <a:r>
              <a:rPr lang="ru-RU" sz="1600" dirty="0" err="1" smtClean="0"/>
              <a:t>роз’яснення</a:t>
            </a:r>
            <a:r>
              <a:rPr lang="ru-RU" sz="1600" dirty="0" smtClean="0"/>
              <a:t> не є </a:t>
            </a:r>
            <a:r>
              <a:rPr lang="ru-RU" sz="1600" dirty="0" err="1" smtClean="0"/>
              <a:t>доповненням</a:t>
            </a:r>
            <a:r>
              <a:rPr lang="ru-RU" sz="1600" dirty="0" smtClean="0"/>
              <a:t> до </a:t>
            </a:r>
            <a:r>
              <a:rPr lang="ru-RU" sz="1600" dirty="0" err="1"/>
              <a:t>І</a:t>
            </a:r>
            <a:r>
              <a:rPr lang="ru-RU" sz="1600" dirty="0" err="1" smtClean="0"/>
              <a:t>нструкції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Методичних</a:t>
            </a:r>
            <a:r>
              <a:rPr lang="ru-RU" sz="1600" dirty="0" smtClean="0"/>
              <a:t> рекомендацій, вони надавались у </a:t>
            </a:r>
            <a:r>
              <a:rPr lang="ru-RU" sz="1600" dirty="0" err="1" smtClean="0"/>
              <a:t>зв’язку</a:t>
            </a:r>
            <a:r>
              <a:rPr lang="ru-RU" sz="1600" dirty="0" smtClean="0"/>
              <a:t> </a:t>
            </a:r>
            <a:r>
              <a:rPr lang="ru-RU" sz="1600" dirty="0" err="1" smtClean="0"/>
              <a:t>зі</a:t>
            </a:r>
            <a:r>
              <a:rPr lang="ru-RU" sz="1600" dirty="0" smtClean="0"/>
              <a:t> складною </a:t>
            </a:r>
            <a:r>
              <a:rPr lang="ru-RU" sz="1600" dirty="0" err="1" smtClean="0"/>
              <a:t>фінансово-господарською</a:t>
            </a:r>
            <a:r>
              <a:rPr lang="ru-RU" sz="1600" dirty="0" smtClean="0"/>
              <a:t> ситуацією у підприємствах </a:t>
            </a:r>
            <a:r>
              <a:rPr lang="ru-RU" sz="1600" dirty="0" err="1" smtClean="0"/>
              <a:t>галузі</a:t>
            </a:r>
            <a:r>
              <a:rPr lang="ru-RU" sz="1600" dirty="0" smtClean="0"/>
              <a:t>, </a:t>
            </a:r>
            <a:r>
              <a:rPr lang="ru-RU" sz="1600" dirty="0" err="1" smtClean="0"/>
              <a:t>економії</a:t>
            </a:r>
            <a:r>
              <a:rPr lang="ru-RU" sz="1600" dirty="0" smtClean="0"/>
              <a:t> </a:t>
            </a:r>
            <a:r>
              <a:rPr lang="ru-RU" sz="1600" dirty="0" err="1" smtClean="0"/>
              <a:t>бюджетних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коштів</a:t>
            </a:r>
            <a:r>
              <a:rPr lang="ru-RU" sz="1600" dirty="0" smtClean="0"/>
              <a:t> в 90-х роках </a:t>
            </a:r>
            <a:r>
              <a:rPr lang="ru-RU" sz="1600" dirty="0" err="1" smtClean="0"/>
              <a:t>минулого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століття</a:t>
            </a:r>
            <a:r>
              <a:rPr lang="ru-RU" sz="1600" dirty="0" smtClean="0"/>
              <a:t>.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в </a:t>
            </a:r>
            <a:r>
              <a:rPr lang="ru-RU" sz="1600" dirty="0" err="1" smtClean="0"/>
              <a:t>зазначених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роз’ясненнях</a:t>
            </a:r>
            <a:r>
              <a:rPr lang="ru-RU" sz="1600" dirty="0" smtClean="0"/>
              <a:t> </a:t>
            </a:r>
            <a:r>
              <a:rPr lang="ru-RU" sz="1600" dirty="0" err="1" smtClean="0"/>
              <a:t>надані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роз’яснення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щодо</a:t>
            </a:r>
            <a:r>
              <a:rPr lang="ru-RU" sz="1600" dirty="0" smtClean="0"/>
              <a:t> практичного </a:t>
            </a:r>
            <a:r>
              <a:rPr lang="uk-UA" sz="1600" dirty="0" smtClean="0"/>
              <a:t>застосування</a:t>
            </a:r>
            <a:r>
              <a:rPr lang="ru-RU" sz="1600" dirty="0" smtClean="0"/>
              <a:t> </a:t>
            </a:r>
            <a:r>
              <a:rPr lang="uk-UA" sz="1600" dirty="0" err="1"/>
              <a:t>Гигиеническая</a:t>
            </a:r>
            <a:r>
              <a:rPr lang="uk-UA" sz="1600" dirty="0"/>
              <a:t> </a:t>
            </a:r>
            <a:r>
              <a:rPr lang="uk-UA" sz="1600" dirty="0" err="1"/>
              <a:t>классификация</a:t>
            </a:r>
            <a:r>
              <a:rPr lang="uk-UA" sz="1600" dirty="0"/>
              <a:t> труда (по </a:t>
            </a:r>
            <a:r>
              <a:rPr lang="uk-UA" sz="1600" dirty="0" err="1"/>
              <a:t>показателям</a:t>
            </a:r>
            <a:r>
              <a:rPr lang="uk-UA" sz="1600" dirty="0"/>
              <a:t> </a:t>
            </a:r>
            <a:r>
              <a:rPr lang="uk-UA" sz="1600" dirty="0" err="1"/>
              <a:t>вредности</a:t>
            </a:r>
            <a:r>
              <a:rPr lang="uk-UA" sz="1600" dirty="0"/>
              <a:t> и </a:t>
            </a:r>
            <a:r>
              <a:rPr lang="uk-UA" sz="1600" dirty="0" err="1"/>
              <a:t>опасности</a:t>
            </a:r>
            <a:r>
              <a:rPr lang="uk-UA" sz="1600" dirty="0"/>
              <a:t> </a:t>
            </a:r>
            <a:r>
              <a:rPr lang="uk-UA" sz="1600" dirty="0" err="1"/>
              <a:t>факторов</a:t>
            </a:r>
            <a:r>
              <a:rPr lang="uk-UA" sz="1600" dirty="0"/>
              <a:t> </a:t>
            </a:r>
            <a:r>
              <a:rPr lang="uk-UA" sz="1600" dirty="0" err="1"/>
              <a:t>производственной</a:t>
            </a:r>
            <a:r>
              <a:rPr lang="uk-UA" sz="1600" dirty="0"/>
              <a:t> </a:t>
            </a:r>
            <a:r>
              <a:rPr lang="uk-UA" sz="1600" dirty="0" err="1"/>
              <a:t>среды</a:t>
            </a:r>
            <a:r>
              <a:rPr lang="uk-UA" sz="1600" dirty="0"/>
              <a:t>, </a:t>
            </a:r>
            <a:r>
              <a:rPr lang="uk-UA" sz="1600" dirty="0" err="1"/>
              <a:t>тяжести</a:t>
            </a:r>
            <a:r>
              <a:rPr lang="uk-UA" sz="1600" dirty="0"/>
              <a:t> и </a:t>
            </a:r>
            <a:r>
              <a:rPr lang="uk-UA" sz="1600" dirty="0" err="1"/>
              <a:t>напряженности</a:t>
            </a:r>
            <a:r>
              <a:rPr lang="uk-UA" sz="1600" dirty="0"/>
              <a:t> трудового </a:t>
            </a:r>
            <a:r>
              <a:rPr lang="uk-UA" sz="1600" dirty="0" err="1"/>
              <a:t>процесса</a:t>
            </a:r>
            <a:r>
              <a:rPr lang="uk-UA" sz="1600" dirty="0"/>
              <a:t>)», яка затверджена заступником Головного державного санітарного лікаря СРСР від 12 серпня 1986 року № </a:t>
            </a:r>
            <a:r>
              <a:rPr lang="uk-UA" sz="1600" dirty="0" smtClean="0"/>
              <a:t>4137-86 </a:t>
            </a:r>
            <a:r>
              <a:rPr lang="uk-UA" sz="1600" b="1" dirty="0" smtClean="0"/>
              <a:t>і не застосовується на території України.</a:t>
            </a:r>
            <a:endParaRPr lang="ru-RU" sz="1600" b="1" dirty="0" smtClean="0"/>
          </a:p>
          <a:p>
            <a:pPr algn="just"/>
            <a:endParaRPr lang="ru-RU" sz="1600" dirty="0"/>
          </a:p>
          <a:p>
            <a:pPr algn="just"/>
            <a:r>
              <a:rPr lang="ru-RU" sz="1600" dirty="0" smtClean="0"/>
              <a:t> </a:t>
            </a:r>
            <a:endParaRPr lang="uk-UA" dirty="0">
              <a:cs typeface="Calibri" panose="020F050202020403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028" y="0"/>
            <a:ext cx="1586438" cy="830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247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2527" y="146649"/>
            <a:ext cx="8324491" cy="6581955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791570" y="1016758"/>
            <a:ext cx="7192370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cs typeface="Calibri" panose="020F0502020204030204" pitchFamily="34" charset="0"/>
              </a:rPr>
              <a:t>Чи втрачає право медичний працівник на підтверджене право на пільгову пенсію у разі зміни найменування структурного підрозділу, якщо </a:t>
            </a:r>
            <a:r>
              <a:rPr lang="uk-UA" b="1" dirty="0" smtClean="0">
                <a:cs typeface="Calibri" panose="020F0502020204030204" pitchFamily="34" charset="0"/>
              </a:rPr>
              <a:t>таке право підтверджується за назвою </a:t>
            </a:r>
            <a:r>
              <a:rPr lang="uk-UA" b="1" u="sng" dirty="0" smtClean="0">
                <a:cs typeface="Calibri" panose="020F0502020204030204" pitchFamily="34" charset="0"/>
              </a:rPr>
              <a:t>професії/посади/виробництва </a:t>
            </a:r>
            <a:r>
              <a:rPr lang="uk-UA" b="1" dirty="0">
                <a:cs typeface="Calibri" panose="020F0502020204030204" pitchFamily="34" charset="0"/>
              </a:rPr>
              <a:t>у</a:t>
            </a:r>
            <a:r>
              <a:rPr lang="uk-UA" b="1" dirty="0" smtClean="0">
                <a:cs typeface="Calibri" panose="020F0502020204030204" pitchFamily="34" charset="0"/>
              </a:rPr>
              <a:t> Списку №1 або № 2 ?</a:t>
            </a:r>
          </a:p>
          <a:p>
            <a:pPr algn="ctr"/>
            <a:endParaRPr lang="uk-UA" b="1" dirty="0">
              <a:cs typeface="Calibri" panose="020F0502020204030204" pitchFamily="34" charset="0"/>
            </a:endParaRPr>
          </a:p>
          <a:p>
            <a:pPr marL="342900" indent="-342900" algn="just">
              <a:buAutoNum type="arabicPeriod"/>
            </a:pPr>
            <a:r>
              <a:rPr lang="uk-UA" sz="1500" b="1" dirty="0" smtClean="0">
                <a:cs typeface="Calibri" panose="020F0502020204030204" pitchFamily="34" charset="0"/>
              </a:rPr>
              <a:t>Ні, зміна лише найменування структурного підрозділу не впливає на підтверджене право на пенсію за віком на пільгових умовах. Наприклад позиція розділу </a:t>
            </a:r>
            <a:r>
              <a:rPr lang="en-US" sz="1500" b="1" dirty="0" smtClean="0">
                <a:cs typeface="Calibri" panose="020F0502020204030204" pitchFamily="34" charset="0"/>
              </a:rPr>
              <a:t>XXIV </a:t>
            </a:r>
            <a:r>
              <a:rPr lang="uk-UA" sz="1500" b="1" dirty="0" smtClean="0">
                <a:cs typeface="Calibri" panose="020F0502020204030204" pitchFamily="34" charset="0"/>
              </a:rPr>
              <a:t>«</a:t>
            </a:r>
            <a:r>
              <a:rPr lang="x-none" sz="1500" dirty="0"/>
              <a:t>Молодші медичні сестри/молодші медичні брати (санітарки-прибиральниці/санітари-прибиральники) патологоанатомічних бюро, центрів, відділень, прозекторських, </a:t>
            </a:r>
            <a:r>
              <a:rPr lang="x-none" sz="1500" dirty="0" smtClean="0"/>
              <a:t>моргів</a:t>
            </a:r>
            <a:r>
              <a:rPr lang="uk-UA" sz="1500" dirty="0" smtClean="0"/>
              <a:t>» Список № 2</a:t>
            </a:r>
            <a:r>
              <a:rPr lang="en-US" sz="1500" dirty="0" smtClean="0"/>
              <a:t>, </a:t>
            </a:r>
            <a:r>
              <a:rPr lang="uk-UA" sz="1500" dirty="0" smtClean="0"/>
              <a:t>ПКМУ </a:t>
            </a:r>
            <a:r>
              <a:rPr lang="ru-RU" sz="1500" dirty="0"/>
              <a:t>від 24 </a:t>
            </a:r>
            <a:r>
              <a:rPr lang="ru-RU" sz="1500" dirty="0" err="1"/>
              <a:t>червня</a:t>
            </a:r>
            <a:r>
              <a:rPr lang="ru-RU" sz="1500" dirty="0"/>
              <a:t> 2016 р. № </a:t>
            </a:r>
            <a:r>
              <a:rPr lang="ru-RU" sz="1500" dirty="0" smtClean="0"/>
              <a:t>461. </a:t>
            </a:r>
            <a:r>
              <a:rPr lang="ru-RU" sz="1500" dirty="0" err="1" smtClean="0"/>
              <a:t>Якщо</a:t>
            </a:r>
            <a:r>
              <a:rPr lang="ru-RU" sz="1500" dirty="0" smtClean="0"/>
              <a:t> </a:t>
            </a:r>
            <a:r>
              <a:rPr lang="ru-RU" sz="1500" dirty="0" err="1" smtClean="0"/>
              <a:t>змінюється</a:t>
            </a:r>
            <a:r>
              <a:rPr lang="ru-RU" sz="1500" dirty="0" smtClean="0"/>
              <a:t> </a:t>
            </a:r>
            <a:r>
              <a:rPr lang="ru-RU" sz="1500" dirty="0" err="1" smtClean="0"/>
              <a:t>лише</a:t>
            </a:r>
            <a:r>
              <a:rPr lang="ru-RU" sz="1500" dirty="0" smtClean="0"/>
              <a:t> найменування </a:t>
            </a:r>
            <a:r>
              <a:rPr lang="ru-RU" sz="1500" dirty="0" err="1" smtClean="0"/>
              <a:t>внутрішньго</a:t>
            </a:r>
            <a:r>
              <a:rPr lang="ru-RU" sz="1500" dirty="0" smtClean="0"/>
              <a:t> </a:t>
            </a:r>
            <a:r>
              <a:rPr lang="ru-RU" sz="1500" dirty="0" err="1" smtClean="0"/>
              <a:t>підрозділу</a:t>
            </a:r>
            <a:r>
              <a:rPr lang="ru-RU" sz="1500" dirty="0" smtClean="0"/>
              <a:t> в </a:t>
            </a:r>
            <a:r>
              <a:rPr lang="x-none" sz="1500" dirty="0"/>
              <a:t>бюро, </a:t>
            </a:r>
            <a:r>
              <a:rPr lang="x-none" sz="1500" dirty="0" smtClean="0"/>
              <a:t>центрі, відділен</a:t>
            </a:r>
            <a:r>
              <a:rPr lang="uk-UA" sz="1500" dirty="0" smtClean="0"/>
              <a:t>ня</a:t>
            </a:r>
            <a:r>
              <a:rPr lang="x-none" sz="1500" dirty="0" smtClean="0"/>
              <a:t>, прозекторськ</a:t>
            </a:r>
            <a:r>
              <a:rPr lang="uk-UA" sz="1500" dirty="0" err="1" smtClean="0"/>
              <a:t>ій</a:t>
            </a:r>
            <a:r>
              <a:rPr lang="uk-UA" sz="1500" dirty="0" smtClean="0"/>
              <a:t> установі</a:t>
            </a:r>
            <a:r>
              <a:rPr lang="x-none" sz="1500" dirty="0" smtClean="0"/>
              <a:t>, мор</a:t>
            </a:r>
            <a:r>
              <a:rPr lang="uk-UA" sz="1500" dirty="0" smtClean="0"/>
              <a:t>зі, тощо.</a:t>
            </a:r>
            <a:endParaRPr lang="uk-UA" sz="1500" dirty="0" smtClean="0">
              <a:cs typeface="Calibri" panose="020F0502020204030204" pitchFamily="34" charset="0"/>
            </a:endParaRPr>
          </a:p>
          <a:p>
            <a:pPr marL="342900" indent="-342900" algn="just">
              <a:buAutoNum type="arabicPeriod"/>
            </a:pPr>
            <a:r>
              <a:rPr lang="uk-UA" sz="1500" b="1" dirty="0" smtClean="0">
                <a:cs typeface="Calibri" panose="020F0502020204030204" pitchFamily="34" charset="0"/>
              </a:rPr>
              <a:t>Позачергову атестацію робочих місць слід провести при докорінних змінах умов та характеру праці.</a:t>
            </a:r>
          </a:p>
          <a:p>
            <a:pPr marL="342900" indent="-342900" algn="just">
              <a:buAutoNum type="arabicPeriod"/>
            </a:pPr>
            <a:r>
              <a:rPr lang="uk-UA" sz="1500" dirty="0" smtClean="0">
                <a:cs typeface="Calibri" panose="020F0502020204030204" pitchFamily="34" charset="0"/>
              </a:rPr>
              <a:t>Пропонується видати наказ/розпорядження роботодавця, скласти протокол засідання постійно діючої атестаційної комісії медичної установи, де будуть обговорені усі питання щодо змін в штатному розписі, змін найменування структурних підрозділів, чи впливають зазначені зміни на умови та характер праці працівників, яким раніше підтвердили право на пенсію за віком на пільгових умовах.</a:t>
            </a:r>
            <a:endParaRPr lang="ru-RU" sz="1600" dirty="0"/>
          </a:p>
          <a:p>
            <a:pPr algn="just"/>
            <a:r>
              <a:rPr lang="ru-RU" sz="1600" dirty="0" smtClean="0"/>
              <a:t> </a:t>
            </a:r>
            <a:endParaRPr lang="uk-UA" dirty="0">
              <a:cs typeface="Calibri" panose="020F050202020403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028" y="0"/>
            <a:ext cx="1586438" cy="830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85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2527" y="146649"/>
            <a:ext cx="8324491" cy="6581955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791570" y="1016758"/>
            <a:ext cx="719237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cs typeface="Calibri" panose="020F0502020204030204" pitchFamily="34" charset="0"/>
              </a:rPr>
              <a:t>Продовження строків проведення атестації на період до завершення воєнного стану</a:t>
            </a:r>
          </a:p>
          <a:p>
            <a:pPr algn="just"/>
            <a:endParaRPr lang="ru-RU" sz="1600" dirty="0" smtClean="0"/>
          </a:p>
          <a:p>
            <a:pPr indent="180000" algn="just"/>
            <a:r>
              <a:rPr lang="uk-UA" sz="1400" dirty="0"/>
              <a:t>З набуттям чинності постанови Кабінету Міністрів України </a:t>
            </a:r>
            <a:r>
              <a:rPr lang="uk-UA" sz="1400" dirty="0" smtClean="0"/>
              <a:t/>
            </a:r>
            <a:br>
              <a:rPr lang="uk-UA" sz="1400" dirty="0" smtClean="0"/>
            </a:br>
            <a:r>
              <a:rPr lang="uk-UA" sz="1400" dirty="0" smtClean="0"/>
              <a:t>від </a:t>
            </a:r>
            <a:r>
              <a:rPr lang="uk-UA" sz="1400" dirty="0"/>
              <a:t>30.06.2023 </a:t>
            </a:r>
            <a:r>
              <a:rPr lang="uk-UA" sz="1400" dirty="0" smtClean="0"/>
              <a:t>№ </a:t>
            </a:r>
            <a:r>
              <a:rPr lang="uk-UA" sz="1400" dirty="0"/>
              <a:t>660 «Про внесення змін до пункту 4 Порядку проведення атестації робочих місць за умовами праці» унормовано питання застосування результатів атестації, проведеної до введення воєнного стану в Україні, а саме ‒ </a:t>
            </a:r>
            <a:r>
              <a:rPr lang="uk-UA" sz="1400" b="1" dirty="0"/>
              <a:t>строк проведення якої настав у період воєнного стану. </a:t>
            </a:r>
            <a:r>
              <a:rPr lang="uk-UA" sz="1400" dirty="0"/>
              <a:t>У такому разі </a:t>
            </a:r>
            <a:r>
              <a:rPr lang="uk-UA" sz="1400" dirty="0" smtClean="0"/>
              <a:t>атестація проводиться </a:t>
            </a:r>
            <a:r>
              <a:rPr lang="uk-UA" sz="1400" dirty="0"/>
              <a:t>за рішенням роботодавця, погодженим із профспілкою </a:t>
            </a:r>
            <a:r>
              <a:rPr lang="uk-UA" sz="1400" dirty="0" smtClean="0"/>
              <a:t>протягом шести </a:t>
            </a:r>
            <a:r>
              <a:rPr lang="uk-UA" sz="1400" dirty="0"/>
              <a:t>місяців з дня припинення чи скасування воєнного стану в </a:t>
            </a:r>
            <a:r>
              <a:rPr lang="uk-UA" sz="1400" dirty="0" smtClean="0"/>
              <a:t>Україні.</a:t>
            </a:r>
          </a:p>
          <a:p>
            <a:pPr indent="180000" algn="just"/>
            <a:r>
              <a:rPr lang="uk-UA" sz="1400" b="1" dirty="0"/>
              <a:t>Р</a:t>
            </a:r>
            <a:r>
              <a:rPr lang="uk-UA" sz="1400" b="1" dirty="0" smtClean="0"/>
              <a:t>езультати </a:t>
            </a:r>
            <a:r>
              <a:rPr lang="uk-UA" sz="1400" b="1" dirty="0"/>
              <a:t>атестації</a:t>
            </a:r>
            <a:r>
              <a:rPr lang="uk-UA" sz="1400" dirty="0"/>
              <a:t>, проведеної до введення воєнного стану в Україні, </a:t>
            </a:r>
            <a:r>
              <a:rPr lang="uk-UA" sz="1400" b="1" dirty="0"/>
              <a:t>продовжують діяти</a:t>
            </a:r>
            <a:r>
              <a:rPr lang="uk-UA" sz="1400" dirty="0"/>
              <a:t> та використовуються у період воєнного стану та протягом шести місяців з дня його припинення чи скасування.</a:t>
            </a:r>
          </a:p>
          <a:p>
            <a:pPr indent="180000" algn="just"/>
            <a:r>
              <a:rPr lang="uk-UA" sz="1400" dirty="0"/>
              <a:t>Враховуючи викладене, за результатами атестації, проведеної до введення воєнного стану в Україні, </a:t>
            </a:r>
            <a:r>
              <a:rPr lang="uk-UA" sz="1400" b="1" dirty="0"/>
              <a:t>зберігається підтверджене право працівника на пенсію за віком </a:t>
            </a:r>
            <a:r>
              <a:rPr lang="uk-UA" sz="1400" b="1" dirty="0" smtClean="0"/>
              <a:t>на пільгових </a:t>
            </a:r>
            <a:r>
              <a:rPr lang="uk-UA" sz="1400" b="1" dirty="0"/>
              <a:t>умовах</a:t>
            </a:r>
            <a:r>
              <a:rPr lang="uk-UA" sz="1400" dirty="0"/>
              <a:t> (упродовж дії воєнного стану та протягом шести місяців з дня його припинення чи скасування).</a:t>
            </a:r>
          </a:p>
          <a:p>
            <a:pPr indent="180000"/>
            <a:r>
              <a:rPr lang="uk-UA" sz="1400" dirty="0"/>
              <a:t>Порядком також не передбачено необхідність прийняття роботодавцем окремого рішення для продовження дії результатів атестації, проведеної до введення воєнного стану в Україні, або приймати рішення про поширення дії такої атестації стосовно лише окремих робочих місць або структурних підрозділів.</a:t>
            </a:r>
          </a:p>
          <a:p>
            <a:pPr algn="just"/>
            <a:endParaRPr lang="ru-RU" sz="1600" dirty="0"/>
          </a:p>
          <a:p>
            <a:pPr algn="just"/>
            <a:r>
              <a:rPr lang="ru-RU" sz="1600" dirty="0" smtClean="0"/>
              <a:t> </a:t>
            </a:r>
            <a:endParaRPr lang="uk-UA" dirty="0">
              <a:cs typeface="Calibri" panose="020F050202020403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028" y="0"/>
            <a:ext cx="1586438" cy="830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027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9462" y="1740090"/>
            <a:ext cx="6935337" cy="1194179"/>
          </a:xfrm>
        </p:spPr>
        <p:txBody>
          <a:bodyPr>
            <a:normAutofit/>
          </a:bodyPr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uk-UA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9826" y="1"/>
            <a:ext cx="2206640" cy="115561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663</TotalTime>
  <Pages>0</Pages>
  <Words>476</Words>
  <Characters>0</Characters>
  <Application>Microsoft Office PowerPoint</Application>
  <PresentationFormat>Экран (4:3)</PresentationFormat>
  <Lines>0</Lines>
  <Paragraphs>49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Schoolbook</vt:lpstr>
      <vt:lpstr>Times New Roman</vt:lpstr>
      <vt:lpstr>Wingdings</vt:lpstr>
      <vt:lpstr>Wingdings 2</vt:lpstr>
      <vt:lpstr>Эркер</vt:lpstr>
      <vt:lpstr>Презентация PowerPoint</vt:lpstr>
      <vt:lpstr>Етапи проведення атестації робочих місць за умовами праці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Manager/>
  <Company/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</dc:title>
  <dc:subject/>
  <dc:creator>123</dc:creator>
  <cp:keywords/>
  <dc:description/>
  <cp:lastModifiedBy>user</cp:lastModifiedBy>
  <cp:revision>96</cp:revision>
  <dcterms:created xsi:type="dcterms:W3CDTF">2014-09-19T11:37:25Z</dcterms:created>
  <dcterms:modified xsi:type="dcterms:W3CDTF">2025-05-08T08:11:55Z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1049-10.1.0.5795</vt:lpwstr>
  </property>
</Properties>
</file>