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96" r:id="rId1"/>
  </p:sldMasterIdLst>
  <p:sldIdLst>
    <p:sldId id="265" r:id="rId2"/>
    <p:sldId id="269" r:id="rId3"/>
    <p:sldId id="270" r:id="rId4"/>
    <p:sldId id="272" r:id="rId5"/>
    <p:sldId id="274" r:id="rId6"/>
    <p:sldId id="273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99FFCC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5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 alt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alt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E61759-155B-48FF-B7AF-44ACAD92A0D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68A5-9646-4113-A263-EC92FAFECF5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36779-F791-429A-BBCD-51697B1A3C4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DC205C-9D03-45AF-8461-D7542176352F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alt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BA96F8-6F3F-4263-BBBE-2B1DC3F801C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34DE-18E4-4551-A564-D3E8D47993F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0A9E-A8F5-4ABC-8BA7-63725C6EC73C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A3454B-D5BC-4018-94F3-64B6D6C7E758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7D38-DD21-45FB-93AA-3DB3B99B06D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D881FD-00B3-4D2D-A1C8-0D7D6721324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BB2BE-F908-4B3B-A6BB-EEA1EBBDA84C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512DE0-0734-463D-817C-EB653922B3F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26" y="1"/>
            <a:ext cx="2206640" cy="11556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471" y="1155617"/>
            <a:ext cx="7739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Атестація робочих місць за умовами праці та етапи її проведення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41194" y="1555727"/>
            <a:ext cx="8121535" cy="499470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Атестація робочих місць за умовами праці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проводиться у роботодавців, в яких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технологічний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процес, використовуване обладнання, сировина та матеріали є потенційними джерелами шкідливих і небезпечних виробничих факторів, що можуть несприятливо впливати на стан здоров’я працюючих, а також на їхніх нащадків як тепер, так і в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майбутньому.</a:t>
            </a:r>
            <a:endParaRPr lang="en-US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Основні нормативно-правові акти: 1)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Порядок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проведення атестації робочих місць за умовами праці, затверджений постановою Кабінету Міністрів України від 01.08.1992 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442;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2)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постанова Мінпраці та Головного санітарного лікаря України від 01.09.1992 № 41 «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Методичні рекомендації для проведення атестації робочих місць за умовами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праці»;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3)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Перелік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виробництв, цехів, професій і посад із шкідливими умовами праці, робота в яких дає право на скорочену тривалість робочого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тижня, затверджений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постановою Кабінету Міністрів України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від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21.02.2001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№ 163;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4)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Списки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виробництв, робіт, цехів, професій і посад, зайнятість працівників в яких дає право на щорічні додаткові відпустки за роботу із шкідливими і важкими умовами праці та за особливий характер праці,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затверджені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постановою Кабінету Міністрів України від 17.11.1997 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1290;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  <a:r>
              <a:rPr lang="uk-UA" sz="1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Показники та критерії умов праці, за якими надаватимуться щорічні додаткові відпустки працівникам, зайнятих на роботах пов’язаних з негативним впливом на здоров’я шкідливих виробничих факторів,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затверджені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наказом Міністерства охорони здоров’я та Міністерства праці та соціальної політики України від 31.12.1997 року </a:t>
            </a:r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383/55, зареєстрованим в Міністерстві юстиції України 28.01.1998 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50/2490;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6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Порядок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застосування Списків виробництв, робіт, цехів, професій і посад, зайнятість працівників в яких дає право на щорічні додаткові відпустки за роботу із шкідливими і важкими умовами праці та за особливий характер праці,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затверджений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наказом Міністерства праці та соціальної політики України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від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30.01.1998 № 16 та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зареєстрований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в Міністерстві юстиції України 30.01.1998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57/2497;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</a:t>
            </a:r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Порядок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застосування Списків № 1 і № 2 виробництв, робіт,</a:t>
            </a:r>
            <a:b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професій, посад і показників при обчисленні стажу роботи, що дає право на пенсію за віком на пільгових умовах,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затверджений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наказом Міністерства праці та соціальної політики України від 18.11.2005 № 383,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зареєстрованим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в Міністерстві юстиції України 01.12.2005 за №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1451/11731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r>
              <a:rPr lang="uk-UA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8) </a:t>
            </a:r>
            <a:r>
              <a:rPr lang="uk-UA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Державн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санітарні норми </a:t>
            </a:r>
            <a:r>
              <a:rPr lang="uk-UA" sz="1100" dirty="0">
                <a:latin typeface="Calibri" panose="020F0502020204030204" pitchFamily="34" charset="0"/>
                <a:cs typeface="Calibri" panose="020F0502020204030204" pitchFamily="34" charset="0"/>
              </a:rPr>
              <a:t>та правила «Гігієнічна класифікація праці за показниками шкідливості та небезпечності факторів виробничого середовища, важкості та напруженості трудового процесу», затвердженими наказом Міністерства охорони здоров’я України від 08.04.2014 № 248 та зареєстрованим в Міністерстві юстиції України 06.05.2014 за № 472/25249</a:t>
            </a:r>
            <a:endParaRPr lang="uk-UA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uk-UA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endParaRPr lang="uk-U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7564"/>
            <a:ext cx="7467600" cy="55659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Етапи проведення атестації робочих місць за умовами праці</a:t>
            </a:r>
            <a:endParaRPr lang="uk-U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16835" y="1013665"/>
            <a:ext cx="8229600" cy="44781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установлення факторів і причин виникнення несприятливих умов праці;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санітарно-гігієнічне   дослідження    факторів    виробничого середовища, важкості й напруженості трудового процесу на  робочому </a:t>
            </a:r>
            <a:b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місці; 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комплексну оцінку факторів виробничого середовища і характеру праці на відповідальність їхніх характеристик  стандартам  безпеки </a:t>
            </a:r>
            <a:b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праці, будівельним та санітарним нормам і правилам;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uk-UA" sz="1600" b="1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4)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установлення ступеня шкідливості й небезпечності праці та  її </a:t>
            </a:r>
            <a:b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характеру за гігієнічною класифікацією;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uk-UA" sz="1600" b="1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5)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обґрунтування  віднесення  робочого  місця  до  категорії  із шкідливими  (особливо  шкідливими),  важкими  (особливо   важкими) </a:t>
            </a:r>
            <a:b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умовами праці;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uk-UA" sz="1600" b="1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6)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визначення  (підтвердження) права  працівників  на пільгове пенсійне забезпечення за роботу у несприятливих умовах;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uk-UA" sz="1600" b="1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7)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складання переліку робочих  місць,  виробництв,  професій  та посад з пільговим пенсійним забезпеченням працівників; </a:t>
            </a:r>
            <a:endParaRPr kumimoji="0" lang="en-US" altLang="uk-UA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uk-UA" sz="1600" b="1" dirty="0" smtClean="0">
                <a:solidFill>
                  <a:srgbClr val="21252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8) </a:t>
            </a: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аналіз  реалізації  технічних  і   організаційних    заходів, спрямованих на оптимізацію  рівня  гігієни,  характеру  і  безпеки праці. 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028" y="0"/>
            <a:ext cx="1586438" cy="830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2527" y="146649"/>
            <a:ext cx="8324491" cy="658195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91570" y="1016758"/>
            <a:ext cx="719237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cs typeface="Calibri" panose="020F0502020204030204" pitchFamily="34" charset="0"/>
              </a:rPr>
              <a:t>Гігієнічна оцінка умов праці, залучення лабораторії для проведення атестації</a:t>
            </a:r>
            <a:endParaRPr lang="en-US" b="1" dirty="0" smtClean="0">
              <a:cs typeface="Calibri" panose="020F0502020204030204" pitchFamily="34" charset="0"/>
            </a:endParaRPr>
          </a:p>
          <a:p>
            <a:pPr algn="ctr"/>
            <a:endParaRPr lang="en-US" dirty="0">
              <a:cs typeface="Calibri" panose="020F0502020204030204" pitchFamily="34" charset="0"/>
            </a:endParaRPr>
          </a:p>
          <a:p>
            <a:pPr algn="just"/>
            <a:r>
              <a:rPr lang="uk-UA" sz="1600" dirty="0"/>
              <a:t>Лабораторії потрібні для проведення лабораторно-інструментальних досліджень умов праці та потрібні для визначення параметрів виробничого середовища (мікроклімат, атмосферний тиск, важкість, напруженість, хімічні фактори на робочому місці, тощо). </a:t>
            </a:r>
            <a:endParaRPr lang="en-US" sz="1600" dirty="0" smtClean="0"/>
          </a:p>
          <a:p>
            <a:pPr algn="just"/>
            <a:r>
              <a:rPr lang="uk-UA" sz="1600" dirty="0" smtClean="0"/>
              <a:t>Лабораторії є різні, для атестації робочих місць лабораторія має бути атестованою та внесеною до </a:t>
            </a:r>
            <a:r>
              <a:rPr lang="uk-UA" sz="1600" b="1" dirty="0" smtClean="0"/>
              <a:t>Переліку атестованих лабораторій </a:t>
            </a:r>
            <a:r>
              <a:rPr lang="uk-UA" sz="1600" dirty="0" smtClean="0"/>
              <a:t>відповідно до Порядку </a:t>
            </a:r>
            <a:r>
              <a:rPr lang="uk-UA" sz="1600" dirty="0"/>
              <a:t>атестації лабораторій на проведення гігієнічних досліджень факторів виробничого середовища і трудового процесу, затвердженого наказом Міністерства соціальної політики України, Міністерства охорони здоров’я України </a:t>
            </a:r>
            <a:r>
              <a:rPr lang="uk-UA" sz="1600" dirty="0" smtClean="0"/>
              <a:t>від </a:t>
            </a:r>
            <a:r>
              <a:rPr lang="uk-UA" sz="1600" dirty="0"/>
              <a:t>29.05.2018 № 784/1012, зареєстрованим в Міністерстві юстиції України 03.08.2018 за № </a:t>
            </a:r>
            <a:r>
              <a:rPr lang="uk-UA" sz="1600" dirty="0" smtClean="0"/>
              <a:t>905/32357.</a:t>
            </a:r>
            <a:endParaRPr lang="uk-UA" sz="1600" dirty="0"/>
          </a:p>
          <a:p>
            <a:pPr algn="just"/>
            <a:endParaRPr lang="uk-UA" dirty="0"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028" y="0"/>
            <a:ext cx="1586438" cy="8308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886" y="4402611"/>
            <a:ext cx="3778821" cy="1813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2527" y="146649"/>
            <a:ext cx="8324491" cy="658195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91570" y="1016758"/>
            <a:ext cx="719237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cs typeface="Calibri" panose="020F0502020204030204" pitchFamily="34" charset="0"/>
              </a:rPr>
              <a:t>Проблемні питання при заповненні карти умов праці</a:t>
            </a:r>
            <a:endParaRPr lang="en-US" dirty="0">
              <a:cs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/>
              <a:t>Чи слід застосовувати </a:t>
            </a:r>
            <a:r>
              <a:rPr lang="ru-RU" sz="1600" b="1" dirty="0" err="1" smtClean="0"/>
              <a:t>Інструкцію</a:t>
            </a:r>
            <a:r>
              <a:rPr lang="ru-RU" sz="1600" dirty="0"/>
              <a:t>  </a:t>
            </a:r>
            <a:r>
              <a:rPr lang="ru-RU" sz="1600" dirty="0" smtClean="0"/>
              <a:t>по </a:t>
            </a:r>
            <a:r>
              <a:rPr lang="ru-RU" sz="1600" dirty="0" err="1" smtClean="0"/>
              <a:t>заповненню</a:t>
            </a:r>
            <a:r>
              <a:rPr lang="ru-RU" sz="1600" dirty="0"/>
              <a:t> </a:t>
            </a:r>
            <a:r>
              <a:rPr lang="ru-RU" sz="1600" b="1" dirty="0" err="1"/>
              <a:t>Карти</a:t>
            </a:r>
            <a:r>
              <a:rPr lang="ru-RU" sz="1600" b="1" dirty="0"/>
              <a:t> умов </a:t>
            </a:r>
            <a:r>
              <a:rPr lang="ru-RU" sz="1600" b="1" dirty="0" err="1"/>
              <a:t>праці</a:t>
            </a:r>
            <a:r>
              <a:rPr lang="ru-RU" sz="1600" dirty="0"/>
              <a:t> при </a:t>
            </a:r>
            <a:r>
              <a:rPr lang="ru-RU" sz="1600" dirty="0" err="1"/>
              <a:t>проведенні</a:t>
            </a:r>
            <a:r>
              <a:rPr lang="ru-RU" sz="1600" dirty="0"/>
              <a:t> </a:t>
            </a:r>
            <a:r>
              <a:rPr lang="ru-RU" sz="1600" dirty="0" err="1"/>
              <a:t>атестації</a:t>
            </a:r>
            <a:r>
              <a:rPr lang="ru-RU" sz="1600" dirty="0"/>
              <a:t> </a:t>
            </a:r>
            <a:r>
              <a:rPr lang="ru-RU" sz="1600" dirty="0" err="1"/>
              <a:t>робочих</a:t>
            </a:r>
            <a:r>
              <a:rPr lang="ru-RU" sz="1600" dirty="0"/>
              <a:t> </a:t>
            </a:r>
            <a:r>
              <a:rPr lang="ru-RU" sz="1600" dirty="0" err="1" smtClean="0"/>
              <a:t>місць</a:t>
            </a:r>
            <a:r>
              <a:rPr lang="ru-RU" sz="1600" dirty="0" smtClean="0"/>
              <a:t>, </a:t>
            </a:r>
            <a:r>
              <a:rPr lang="ru-RU" sz="1600" dirty="0" err="1" smtClean="0"/>
              <a:t>затвердженою</a:t>
            </a:r>
            <a:r>
              <a:rPr lang="ru-RU" sz="1600" dirty="0" smtClean="0"/>
              <a:t> наказом </a:t>
            </a:r>
            <a:r>
              <a:rPr lang="ru-RU" sz="1600" dirty="0" err="1" smtClean="0"/>
              <a:t>Мінпраці</a:t>
            </a:r>
            <a:r>
              <a:rPr lang="ru-RU" sz="1600" dirty="0" smtClean="0"/>
              <a:t> та МОЗ № </a:t>
            </a:r>
            <a:r>
              <a:rPr lang="ru-RU" sz="1600" dirty="0"/>
              <a:t>06-41-48 від </a:t>
            </a:r>
            <a:r>
              <a:rPr lang="ru-RU" sz="1600" dirty="0" smtClean="0"/>
              <a:t>22.03.1993 ?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       Так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атестаційної</a:t>
            </a:r>
            <a:r>
              <a:rPr lang="ru-RU" sz="1600" dirty="0" smtClean="0"/>
              <a:t> комісії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труднощі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проведенні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атестації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інструкції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повино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суперечити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атестації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місць</a:t>
            </a:r>
            <a:r>
              <a:rPr lang="ru-RU" sz="1600" dirty="0" smtClean="0"/>
              <a:t> працівників, </a:t>
            </a:r>
            <a:r>
              <a:rPr lang="ru-RU" sz="1600" dirty="0" err="1" smtClean="0"/>
              <a:t>визначених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відповідних</a:t>
            </a:r>
            <a:r>
              <a:rPr lang="ru-RU" sz="1600" dirty="0" smtClean="0"/>
              <a:t> Списка (</a:t>
            </a:r>
            <a:r>
              <a:rPr lang="ru-RU" sz="1600" dirty="0" err="1" smtClean="0"/>
              <a:t>додаткова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відпустка</a:t>
            </a:r>
            <a:r>
              <a:rPr lang="ru-RU" sz="1600" dirty="0" smtClean="0"/>
              <a:t> за </a:t>
            </a:r>
            <a:r>
              <a:rPr lang="ru-RU" sz="1600" dirty="0" err="1" smtClean="0"/>
              <a:t>шкідливі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пенсія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віком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пільгових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,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b="1" dirty="0" smtClean="0"/>
              <a:t> 2. 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застарілі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роз’яснення</a:t>
            </a:r>
            <a:r>
              <a:rPr lang="ru-RU" sz="1600" dirty="0" smtClean="0"/>
              <a:t> МОЗ та </a:t>
            </a:r>
            <a:r>
              <a:rPr lang="ru-RU" sz="1600" dirty="0" err="1" smtClean="0"/>
              <a:t>Мінпраці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від 22.03.1993 за № 06-960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? </a:t>
            </a:r>
          </a:p>
          <a:p>
            <a:pPr algn="just"/>
            <a:endParaRPr lang="ru-RU" sz="1600" b="1" dirty="0"/>
          </a:p>
          <a:p>
            <a:pPr algn="just"/>
            <a:r>
              <a:rPr lang="ru-RU" sz="1600" b="1" dirty="0" smtClean="0"/>
              <a:t>       </a:t>
            </a:r>
            <a:r>
              <a:rPr lang="ru-RU" sz="1600" b="1" dirty="0" err="1" smtClean="0"/>
              <a:t>Ні</a:t>
            </a:r>
            <a:r>
              <a:rPr lang="ru-RU" sz="1600" dirty="0" smtClean="0"/>
              <a:t>, зазначені </a:t>
            </a:r>
            <a:r>
              <a:rPr lang="ru-RU" sz="1600" dirty="0" err="1" smtClean="0"/>
              <a:t>роз’яснення</a:t>
            </a:r>
            <a:r>
              <a:rPr lang="ru-RU" sz="1600" dirty="0" smtClean="0"/>
              <a:t> не є </a:t>
            </a:r>
            <a:r>
              <a:rPr lang="ru-RU" sz="1600" dirty="0" err="1" smtClean="0"/>
              <a:t>доповненням</a:t>
            </a:r>
            <a:r>
              <a:rPr lang="ru-RU" sz="1600" dirty="0" smtClean="0"/>
              <a:t> до </a:t>
            </a:r>
            <a:r>
              <a:rPr lang="ru-RU" sz="1600" dirty="0" err="1"/>
              <a:t>І</a:t>
            </a:r>
            <a:r>
              <a:rPr lang="ru-RU" sz="1600" dirty="0" err="1" smtClean="0"/>
              <a:t>нструкції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Методичних</a:t>
            </a:r>
            <a:r>
              <a:rPr lang="ru-RU" sz="1600" dirty="0" smtClean="0"/>
              <a:t> рекомендацій, вони надавались у </a:t>
            </a:r>
            <a:r>
              <a:rPr lang="ru-RU" sz="1600" dirty="0" err="1" smtClean="0"/>
              <a:t>зв’язку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складною </a:t>
            </a:r>
            <a:r>
              <a:rPr lang="ru-RU" sz="1600" dirty="0" err="1" smtClean="0"/>
              <a:t>фінансово-господарською</a:t>
            </a:r>
            <a:r>
              <a:rPr lang="ru-RU" sz="1600" dirty="0" smtClean="0"/>
              <a:t> ситуацією у підприємствах </a:t>
            </a:r>
            <a:r>
              <a:rPr lang="ru-RU" sz="1600" dirty="0" err="1" smtClean="0"/>
              <a:t>галузі</a:t>
            </a:r>
            <a:r>
              <a:rPr lang="ru-RU" sz="1600" dirty="0" smtClean="0"/>
              <a:t>, </a:t>
            </a:r>
            <a:r>
              <a:rPr lang="ru-RU" sz="1600" dirty="0" err="1" smtClean="0"/>
              <a:t>економії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бюджетних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коштів</a:t>
            </a:r>
            <a:r>
              <a:rPr lang="ru-RU" sz="1600" dirty="0" smtClean="0"/>
              <a:t> в 90-х роках </a:t>
            </a:r>
            <a:r>
              <a:rPr lang="ru-RU" sz="1600" dirty="0" err="1" smtClean="0"/>
              <a:t>минулого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століття</a:t>
            </a:r>
            <a:r>
              <a:rPr lang="ru-RU" sz="1600" dirty="0" smtClean="0"/>
              <a:t>.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зазначених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роз’ясненнях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роз’яснення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практичного </a:t>
            </a:r>
            <a:r>
              <a:rPr lang="uk-UA" sz="1600" dirty="0" smtClean="0"/>
              <a:t>застосування</a:t>
            </a:r>
            <a:r>
              <a:rPr lang="ru-RU" sz="1600" dirty="0" smtClean="0"/>
              <a:t> </a:t>
            </a:r>
            <a:r>
              <a:rPr lang="uk-UA" sz="1600" dirty="0" err="1"/>
              <a:t>Гигиеническая</a:t>
            </a:r>
            <a:r>
              <a:rPr lang="uk-UA" sz="1600" dirty="0"/>
              <a:t> </a:t>
            </a:r>
            <a:r>
              <a:rPr lang="uk-UA" sz="1600" dirty="0" err="1"/>
              <a:t>классификация</a:t>
            </a:r>
            <a:r>
              <a:rPr lang="uk-UA" sz="1600" dirty="0"/>
              <a:t> труда (по </a:t>
            </a:r>
            <a:r>
              <a:rPr lang="uk-UA" sz="1600" dirty="0" err="1"/>
              <a:t>показателям</a:t>
            </a:r>
            <a:r>
              <a:rPr lang="uk-UA" sz="1600" dirty="0"/>
              <a:t> </a:t>
            </a:r>
            <a:r>
              <a:rPr lang="uk-UA" sz="1600" dirty="0" err="1"/>
              <a:t>вредности</a:t>
            </a:r>
            <a:r>
              <a:rPr lang="uk-UA" sz="1600" dirty="0"/>
              <a:t> и </a:t>
            </a:r>
            <a:r>
              <a:rPr lang="uk-UA" sz="1600" dirty="0" err="1"/>
              <a:t>опасности</a:t>
            </a:r>
            <a:r>
              <a:rPr lang="uk-UA" sz="1600" dirty="0"/>
              <a:t> </a:t>
            </a:r>
            <a:r>
              <a:rPr lang="uk-UA" sz="1600" dirty="0" err="1"/>
              <a:t>факторов</a:t>
            </a:r>
            <a:r>
              <a:rPr lang="uk-UA" sz="1600" dirty="0"/>
              <a:t> </a:t>
            </a:r>
            <a:r>
              <a:rPr lang="uk-UA" sz="1600" dirty="0" err="1"/>
              <a:t>производственной</a:t>
            </a:r>
            <a:r>
              <a:rPr lang="uk-UA" sz="1600" dirty="0"/>
              <a:t> </a:t>
            </a:r>
            <a:r>
              <a:rPr lang="uk-UA" sz="1600" dirty="0" err="1"/>
              <a:t>среды</a:t>
            </a:r>
            <a:r>
              <a:rPr lang="uk-UA" sz="1600" dirty="0"/>
              <a:t>, </a:t>
            </a:r>
            <a:r>
              <a:rPr lang="uk-UA" sz="1600" dirty="0" err="1"/>
              <a:t>тяжести</a:t>
            </a:r>
            <a:r>
              <a:rPr lang="uk-UA" sz="1600" dirty="0"/>
              <a:t> и </a:t>
            </a:r>
            <a:r>
              <a:rPr lang="uk-UA" sz="1600" dirty="0" err="1"/>
              <a:t>напряженности</a:t>
            </a:r>
            <a:r>
              <a:rPr lang="uk-UA" sz="1600" dirty="0"/>
              <a:t> трудового </a:t>
            </a:r>
            <a:r>
              <a:rPr lang="uk-UA" sz="1600" dirty="0" err="1"/>
              <a:t>процесса</a:t>
            </a:r>
            <a:r>
              <a:rPr lang="uk-UA" sz="1600" dirty="0"/>
              <a:t>)», яка затверджена заступником Головного державного санітарного лікаря СРСР від 12 серпня 1986 року № </a:t>
            </a:r>
            <a:r>
              <a:rPr lang="uk-UA" sz="1600" dirty="0" smtClean="0"/>
              <a:t>4137-86 </a:t>
            </a:r>
            <a:r>
              <a:rPr lang="uk-UA" sz="1600" b="1" dirty="0" smtClean="0"/>
              <a:t>і не застосовується на території України.</a:t>
            </a:r>
            <a:endParaRPr lang="ru-RU" sz="1600" b="1" dirty="0" smtClean="0"/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 </a:t>
            </a:r>
            <a:endParaRPr lang="uk-UA" dirty="0"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028" y="0"/>
            <a:ext cx="1586438" cy="83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4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2527" y="146649"/>
            <a:ext cx="8324491" cy="658195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91570" y="1016758"/>
            <a:ext cx="719237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cs typeface="Calibri" panose="020F0502020204030204" pitchFamily="34" charset="0"/>
              </a:rPr>
              <a:t>Чи втрачає право медичний працівник на підтверджене право на пільгову пенсію у разі зміни найменування структурного підрозділу, якщо </a:t>
            </a:r>
            <a:r>
              <a:rPr lang="uk-UA" b="1" dirty="0" smtClean="0">
                <a:cs typeface="Calibri" panose="020F0502020204030204" pitchFamily="34" charset="0"/>
              </a:rPr>
              <a:t>таке право підтверджується за назвою </a:t>
            </a:r>
            <a:r>
              <a:rPr lang="uk-UA" b="1" u="sng" dirty="0" smtClean="0">
                <a:cs typeface="Calibri" panose="020F0502020204030204" pitchFamily="34" charset="0"/>
              </a:rPr>
              <a:t>професії/посади/виробництва </a:t>
            </a:r>
            <a:r>
              <a:rPr lang="uk-UA" b="1" dirty="0">
                <a:cs typeface="Calibri" panose="020F0502020204030204" pitchFamily="34" charset="0"/>
              </a:rPr>
              <a:t>у</a:t>
            </a:r>
            <a:r>
              <a:rPr lang="uk-UA" b="1" dirty="0" smtClean="0">
                <a:cs typeface="Calibri" panose="020F0502020204030204" pitchFamily="34" charset="0"/>
              </a:rPr>
              <a:t> Списку №1 або № 2 ?</a:t>
            </a:r>
          </a:p>
          <a:p>
            <a:pPr algn="ctr"/>
            <a:endParaRPr lang="uk-UA" b="1" dirty="0">
              <a:cs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500" b="1" dirty="0" smtClean="0">
                <a:cs typeface="Calibri" panose="020F0502020204030204" pitchFamily="34" charset="0"/>
              </a:rPr>
              <a:t>Ні, зміна лише найменування структурного підрозділу не впливає на підтверджене право на пенсію за віком на пільгових умовах. Наприклад позиція розділу </a:t>
            </a:r>
            <a:r>
              <a:rPr lang="en-US" sz="1500" b="1" dirty="0" smtClean="0">
                <a:cs typeface="Calibri" panose="020F0502020204030204" pitchFamily="34" charset="0"/>
              </a:rPr>
              <a:t>XXIV </a:t>
            </a:r>
            <a:r>
              <a:rPr lang="uk-UA" sz="1500" b="1" dirty="0" smtClean="0">
                <a:cs typeface="Calibri" panose="020F0502020204030204" pitchFamily="34" charset="0"/>
              </a:rPr>
              <a:t>«</a:t>
            </a:r>
            <a:r>
              <a:rPr lang="x-none" sz="1500" dirty="0"/>
              <a:t>Молодші медичні сестри/молодші медичні брати (санітарки-прибиральниці/санітари-прибиральники) патологоанатомічних бюро, центрів, відділень, прозекторських, </a:t>
            </a:r>
            <a:r>
              <a:rPr lang="x-none" sz="1500" dirty="0" smtClean="0"/>
              <a:t>моргів</a:t>
            </a:r>
            <a:r>
              <a:rPr lang="uk-UA" sz="1500" dirty="0" smtClean="0"/>
              <a:t>» Список № 2</a:t>
            </a:r>
            <a:r>
              <a:rPr lang="en-US" sz="1500" dirty="0" smtClean="0"/>
              <a:t>, </a:t>
            </a:r>
            <a:r>
              <a:rPr lang="uk-UA" sz="1500" dirty="0" smtClean="0"/>
              <a:t>ПКМУ </a:t>
            </a:r>
            <a:r>
              <a:rPr lang="ru-RU" sz="1500" dirty="0"/>
              <a:t>від 24 </a:t>
            </a:r>
            <a:r>
              <a:rPr lang="ru-RU" sz="1500" dirty="0" err="1"/>
              <a:t>червня</a:t>
            </a:r>
            <a:r>
              <a:rPr lang="ru-RU" sz="1500" dirty="0"/>
              <a:t> 2016 р. № </a:t>
            </a:r>
            <a:r>
              <a:rPr lang="ru-RU" sz="1500" dirty="0" smtClean="0"/>
              <a:t>461. </a:t>
            </a:r>
            <a:r>
              <a:rPr lang="ru-RU" sz="1500" dirty="0" err="1" smtClean="0"/>
              <a:t>Якщо</a:t>
            </a:r>
            <a:r>
              <a:rPr lang="ru-RU" sz="1500" dirty="0" smtClean="0"/>
              <a:t> </a:t>
            </a:r>
            <a:r>
              <a:rPr lang="ru-RU" sz="1500" dirty="0" err="1" smtClean="0"/>
              <a:t>змінюється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лише</a:t>
            </a:r>
            <a:r>
              <a:rPr lang="ru-RU" sz="1500" dirty="0" smtClean="0"/>
              <a:t> найменування </a:t>
            </a:r>
            <a:r>
              <a:rPr lang="ru-RU" sz="1500" dirty="0" err="1" smtClean="0"/>
              <a:t>внутрішньго</a:t>
            </a:r>
            <a:r>
              <a:rPr lang="ru-RU" sz="1500" dirty="0" smtClean="0"/>
              <a:t> </a:t>
            </a:r>
            <a:r>
              <a:rPr lang="ru-RU" sz="1500" dirty="0" err="1" smtClean="0"/>
              <a:t>підрозділу</a:t>
            </a:r>
            <a:r>
              <a:rPr lang="ru-RU" sz="1500" dirty="0" smtClean="0"/>
              <a:t> в </a:t>
            </a:r>
            <a:r>
              <a:rPr lang="x-none" sz="1500" dirty="0"/>
              <a:t>бюро, </a:t>
            </a:r>
            <a:r>
              <a:rPr lang="x-none" sz="1500" dirty="0" smtClean="0"/>
              <a:t>центрі, відділен</a:t>
            </a:r>
            <a:r>
              <a:rPr lang="uk-UA" sz="1500" dirty="0" smtClean="0"/>
              <a:t>ня</a:t>
            </a:r>
            <a:r>
              <a:rPr lang="x-none" sz="1500" dirty="0" smtClean="0"/>
              <a:t>, прозекторськ</a:t>
            </a:r>
            <a:r>
              <a:rPr lang="uk-UA" sz="1500" dirty="0" err="1" smtClean="0"/>
              <a:t>ій</a:t>
            </a:r>
            <a:r>
              <a:rPr lang="uk-UA" sz="1500" dirty="0" smtClean="0"/>
              <a:t> установі</a:t>
            </a:r>
            <a:r>
              <a:rPr lang="x-none" sz="1500" dirty="0" smtClean="0"/>
              <a:t>, мор</a:t>
            </a:r>
            <a:r>
              <a:rPr lang="uk-UA" sz="1500" dirty="0" smtClean="0"/>
              <a:t>зі, тощо.</a:t>
            </a:r>
            <a:endParaRPr lang="uk-UA" sz="1500" dirty="0" smtClean="0">
              <a:cs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500" b="1" dirty="0" smtClean="0">
                <a:cs typeface="Calibri" panose="020F0502020204030204" pitchFamily="34" charset="0"/>
              </a:rPr>
              <a:t>Позачергову атестацію робочих місць слід провести при докорінних змінах умов та характеру праці.</a:t>
            </a:r>
          </a:p>
          <a:p>
            <a:pPr marL="342900" indent="-342900" algn="just">
              <a:buAutoNum type="arabicPeriod"/>
            </a:pPr>
            <a:r>
              <a:rPr lang="uk-UA" sz="1500" dirty="0" smtClean="0">
                <a:cs typeface="Calibri" panose="020F0502020204030204" pitchFamily="34" charset="0"/>
              </a:rPr>
              <a:t>Пропонується видати наказ/розпорядження роботодавця, скласти протокол засідання постійно діючої атестаційної комісії медичної установи, де будуть обговорені усі питання щодо змін в штатному розписі, змін найменування структурних підрозділів, чи впливають зазначені зміни на умови та характер праці працівників, яким раніше підтвердили право на пенсію за віком на пільгових умовах.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endParaRPr lang="uk-UA" dirty="0"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028" y="0"/>
            <a:ext cx="1586438" cy="83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8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2527" y="146649"/>
            <a:ext cx="8324491" cy="658195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91570" y="1016758"/>
            <a:ext cx="7192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cs typeface="Calibri" panose="020F0502020204030204" pitchFamily="34" charset="0"/>
              </a:rPr>
              <a:t>Продовження строків проведення атестації на період до завершення воєнного стану</a:t>
            </a:r>
          </a:p>
          <a:p>
            <a:pPr algn="just"/>
            <a:endParaRPr lang="ru-RU" sz="1600" dirty="0" smtClean="0"/>
          </a:p>
          <a:p>
            <a:pPr indent="180000" algn="just"/>
            <a:r>
              <a:rPr lang="uk-UA" sz="1400" dirty="0"/>
              <a:t>З набуттям чинності постанови Кабінету Міністрів України 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1400" dirty="0" smtClean="0"/>
              <a:t>від </a:t>
            </a:r>
            <a:r>
              <a:rPr lang="uk-UA" sz="1400" dirty="0"/>
              <a:t>30.06.2023 </a:t>
            </a:r>
            <a:r>
              <a:rPr lang="uk-UA" sz="1400" dirty="0" smtClean="0"/>
              <a:t>№ </a:t>
            </a:r>
            <a:r>
              <a:rPr lang="uk-UA" sz="1400" dirty="0"/>
              <a:t>660 «Про внесення змін до пункту 4 Порядку проведення атестації робочих місць за умовами праці» унормовано питання застосування результатів атестації, проведеної до введення воєнного стану в Україні, а саме ‒ </a:t>
            </a:r>
            <a:r>
              <a:rPr lang="uk-UA" sz="1400" b="1" dirty="0"/>
              <a:t>строк проведення якої настав у період воєнного стану. </a:t>
            </a:r>
            <a:r>
              <a:rPr lang="uk-UA" sz="1400" dirty="0"/>
              <a:t>У такому разі </a:t>
            </a:r>
            <a:r>
              <a:rPr lang="uk-UA" sz="1400" dirty="0" smtClean="0"/>
              <a:t>атестація проводиться </a:t>
            </a:r>
            <a:r>
              <a:rPr lang="uk-UA" sz="1400" dirty="0"/>
              <a:t>за рішенням роботодавця, погодженим із профспілкою </a:t>
            </a:r>
            <a:r>
              <a:rPr lang="uk-UA" sz="1400" dirty="0" smtClean="0"/>
              <a:t>протягом шести </a:t>
            </a:r>
            <a:r>
              <a:rPr lang="uk-UA" sz="1400" dirty="0"/>
              <a:t>місяців з дня припинення чи скасування воєнного стану в </a:t>
            </a:r>
            <a:r>
              <a:rPr lang="uk-UA" sz="1400" dirty="0" smtClean="0"/>
              <a:t>Україні.</a:t>
            </a:r>
          </a:p>
          <a:p>
            <a:pPr indent="180000" algn="just"/>
            <a:r>
              <a:rPr lang="uk-UA" sz="1400" b="1" dirty="0"/>
              <a:t>Р</a:t>
            </a:r>
            <a:r>
              <a:rPr lang="uk-UA" sz="1400" b="1" dirty="0" smtClean="0"/>
              <a:t>езультати </a:t>
            </a:r>
            <a:r>
              <a:rPr lang="uk-UA" sz="1400" b="1" dirty="0"/>
              <a:t>атестації</a:t>
            </a:r>
            <a:r>
              <a:rPr lang="uk-UA" sz="1400" dirty="0"/>
              <a:t>, проведеної до введення воєнного стану в Україні, </a:t>
            </a:r>
            <a:r>
              <a:rPr lang="uk-UA" sz="1400" b="1" dirty="0"/>
              <a:t>продовжують діяти</a:t>
            </a:r>
            <a:r>
              <a:rPr lang="uk-UA" sz="1400" dirty="0"/>
              <a:t> та використовуються у період воєнного стану та протягом шести місяців з дня його припинення чи скасування.</a:t>
            </a:r>
          </a:p>
          <a:p>
            <a:pPr indent="180000" algn="just"/>
            <a:r>
              <a:rPr lang="uk-UA" sz="1400" dirty="0"/>
              <a:t>Враховуючи викладене, за результатами атестації, проведеної до введення воєнного стану в Україні, </a:t>
            </a:r>
            <a:r>
              <a:rPr lang="uk-UA" sz="1400" b="1" dirty="0"/>
              <a:t>зберігається підтверджене право працівника на пенсію за віком </a:t>
            </a:r>
            <a:r>
              <a:rPr lang="uk-UA" sz="1400" b="1" dirty="0" smtClean="0"/>
              <a:t>на пільгових </a:t>
            </a:r>
            <a:r>
              <a:rPr lang="uk-UA" sz="1400" b="1" dirty="0"/>
              <a:t>умовах</a:t>
            </a:r>
            <a:r>
              <a:rPr lang="uk-UA" sz="1400" dirty="0"/>
              <a:t> (упродовж дії воєнного стану та протягом шести місяців з дня його припинення чи скасування).</a:t>
            </a:r>
          </a:p>
          <a:p>
            <a:pPr indent="180000"/>
            <a:r>
              <a:rPr lang="uk-UA" sz="1400" dirty="0"/>
              <a:t>Порядком також не передбачено необхідність прийняття роботодавцем окремого рішення для продовження дії результатів атестації, проведеної до введення воєнного стану в Україні, або приймати рішення про поширення дії такої атестації стосовно лише окремих робочих місць або структурних підрозділів.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 </a:t>
            </a:r>
            <a:endParaRPr lang="uk-UA" dirty="0"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028" y="0"/>
            <a:ext cx="1586438" cy="83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27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462" y="1740090"/>
            <a:ext cx="6935337" cy="1194179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26" y="1"/>
            <a:ext cx="2206640" cy="115561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Pages>0</Pages>
  <Words>476</Words>
  <Characters>0</Characters>
  <Application>Microsoft Office PowerPoint</Application>
  <PresentationFormat>Экран (4:3)</PresentationFormat>
  <Lines>0</Lines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Етапи проведення атестації робочих місць за умовами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subject/>
  <dc:creator>123</dc:creator>
  <cp:keywords/>
  <dc:description/>
  <cp:lastModifiedBy>user</cp:lastModifiedBy>
  <cp:revision>96</cp:revision>
  <dcterms:created xsi:type="dcterms:W3CDTF">2014-09-19T11:37:25Z</dcterms:created>
  <dcterms:modified xsi:type="dcterms:W3CDTF">2025-05-08T08:11:55Z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1049-10.1.0.5795</vt:lpwstr>
  </property>
</Properties>
</file>